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notesMasterIdLst>
    <p:notesMasterId r:id="rId24"/>
  </p:notesMasterIdLst>
  <p:sldIdLst>
    <p:sldId id="256" r:id="rId2"/>
    <p:sldId id="257" r:id="rId3"/>
    <p:sldId id="266" r:id="rId4"/>
    <p:sldId id="267" r:id="rId5"/>
    <p:sldId id="259" r:id="rId6"/>
    <p:sldId id="258" r:id="rId7"/>
    <p:sldId id="260" r:id="rId8"/>
    <p:sldId id="261" r:id="rId9"/>
    <p:sldId id="269" r:id="rId10"/>
    <p:sldId id="270" r:id="rId11"/>
    <p:sldId id="262" r:id="rId12"/>
    <p:sldId id="263" r:id="rId13"/>
    <p:sldId id="264" r:id="rId14"/>
    <p:sldId id="265" r:id="rId15"/>
    <p:sldId id="268" r:id="rId16"/>
    <p:sldId id="271" r:id="rId17"/>
    <p:sldId id="277" r:id="rId18"/>
    <p:sldId id="272" r:id="rId19"/>
    <p:sldId id="276" r:id="rId20"/>
    <p:sldId id="273" r:id="rId21"/>
    <p:sldId id="275" r:id="rId22"/>
    <p:sldId id="278"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912"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C18EB4-EA2C-4A57-8248-0EC58F8833BD}" type="datetimeFigureOut">
              <a:rPr lang="id-ID" smtClean="0"/>
              <a:t>26/09/2023</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73F8FE-1955-4931-979F-E188F9D41D7B}" type="slidenum">
              <a:rPr lang="id-ID" smtClean="0"/>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8073F8FE-1955-4931-979F-E188F9D41D7B}" type="slidenum">
              <a:rPr lang="id-ID" smtClean="0"/>
              <a:t>11</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0EA7FA-2B64-4D40-A612-5B0A25C9E2C0}" type="datetimeFigureOut">
              <a:rPr lang="id-ID" smtClean="0"/>
              <a:t>26/09/2023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3773145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0EA7FA-2B64-4D40-A612-5B0A25C9E2C0}" type="datetimeFigureOut">
              <a:rPr lang="id-ID" smtClean="0"/>
              <a:t>26/09/2023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3310182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0EA7FA-2B64-4D40-A612-5B0A25C9E2C0}" type="datetimeFigureOut">
              <a:rPr lang="id-ID" smtClean="0"/>
              <a:t>26/09/2023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216141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0EA7FA-2B64-4D40-A612-5B0A25C9E2C0}" type="datetimeFigureOut">
              <a:rPr lang="id-ID" smtClean="0"/>
              <a:t>26/09/2023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687134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0EA7FA-2B64-4D40-A612-5B0A25C9E2C0}" type="datetimeFigureOut">
              <a:rPr lang="id-ID" smtClean="0"/>
              <a:t>26/09/2023</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2628781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0EA7FA-2B64-4D40-A612-5B0A25C9E2C0}" type="datetimeFigureOut">
              <a:rPr lang="id-ID" smtClean="0"/>
              <a:t>26/09/2023</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2872635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0EA7FA-2B64-4D40-A612-5B0A25C9E2C0}" type="datetimeFigureOut">
              <a:rPr lang="id-ID" smtClean="0"/>
              <a:t>26/09/2023</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606614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0EA7FA-2B64-4D40-A612-5B0A25C9E2C0}" type="datetimeFigureOut">
              <a:rPr lang="id-ID" smtClean="0"/>
              <a:t>26/09/2023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3793665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0EA7FA-2B64-4D40-A612-5B0A25C9E2C0}" type="datetimeFigureOut">
              <a:rPr lang="id-ID" smtClean="0"/>
              <a:t>26/09/2023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2799922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0EA7FA-2B64-4D40-A612-5B0A25C9E2C0}" type="datetimeFigureOut">
              <a:rPr lang="id-ID" smtClean="0"/>
              <a:t>26/09/2023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2742395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0EA7FA-2B64-4D40-A612-5B0A25C9E2C0}" type="datetimeFigureOut">
              <a:rPr lang="id-ID" smtClean="0"/>
              <a:t>26/09/2023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3040038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0EA7FA-2B64-4D40-A612-5B0A25C9E2C0}" type="datetimeFigureOut">
              <a:rPr lang="id-ID" smtClean="0"/>
              <a:t>26/09/2023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C77778-17F0-4AE7-B0D3-105AD511222D}" type="slidenum">
              <a:rPr lang="id-ID" smtClean="0"/>
              <a:t>‹#›</a:t>
            </a:fld>
            <a:endParaRPr lang="id-ID"/>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299411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0EA7FA-2B64-4D40-A612-5B0A25C9E2C0}" type="datetimeFigureOut">
              <a:rPr lang="id-ID" smtClean="0"/>
              <a:t>26/09/2023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3778747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70EA7FA-2B64-4D40-A612-5B0A25C9E2C0}" type="datetimeFigureOut">
              <a:rPr lang="id-ID" smtClean="0"/>
              <a:t>26/09/2023</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11846708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70EA7FA-2B64-4D40-A612-5B0A25C9E2C0}" type="datetimeFigureOut">
              <a:rPr lang="id-ID" smtClean="0"/>
              <a:t>26/09/2023</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3014372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0EA7FA-2B64-4D40-A612-5B0A25C9E2C0}" type="datetimeFigureOut">
              <a:rPr lang="id-ID" smtClean="0"/>
              <a:t>26/09/2023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7961871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0EA7FA-2B64-4D40-A612-5B0A25C9E2C0}" type="datetimeFigureOut">
              <a:rPr lang="id-ID" smtClean="0"/>
              <a:t>26/09/2023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CC77778-17F0-4AE7-B0D3-105AD511222D}" type="slidenum">
              <a:rPr lang="id-ID" smtClean="0"/>
              <a:t>‹#›</a:t>
            </a:fld>
            <a:endParaRPr lang="id-ID"/>
          </a:p>
        </p:txBody>
      </p:sp>
    </p:spTree>
    <p:extLst>
      <p:ext uri="{BB962C8B-B14F-4D97-AF65-F5344CB8AC3E}">
        <p14:creationId xmlns:p14="http://schemas.microsoft.com/office/powerpoint/2010/main" val="742929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E70EA7FA-2B64-4D40-A612-5B0A25C9E2C0}" type="datetimeFigureOut">
              <a:rPr lang="id-ID" smtClean="0"/>
              <a:t>26/09/2023</a:t>
            </a:fld>
            <a:endParaRPr lang="id-ID"/>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2CC77778-17F0-4AE7-B0D3-105AD511222D}" type="slidenum">
              <a:rPr lang="id-ID" smtClean="0"/>
              <a:t>‹#›</a:t>
            </a:fld>
            <a:endParaRPr lang="id-ID"/>
          </a:p>
        </p:txBody>
      </p:sp>
    </p:spTree>
    <p:extLst>
      <p:ext uri="{BB962C8B-B14F-4D97-AF65-F5344CB8AC3E}">
        <p14:creationId xmlns:p14="http://schemas.microsoft.com/office/powerpoint/2010/main" val="1437012594"/>
      </p:ext>
    </p:extLst>
  </p:cSld>
  <p:clrMap bg1="dk1" tx1="lt1" bg2="dk2" tx2="lt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 id="2147483901" r:id="rId13"/>
    <p:sldLayoutId id="2147483902" r:id="rId14"/>
    <p:sldLayoutId id="2147483903" r:id="rId15"/>
    <p:sldLayoutId id="2147483904" r:id="rId16"/>
    <p:sldLayoutId id="2147483905"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a:t>Pengantar Psikologi Sosial</a:t>
            </a:r>
          </a:p>
        </p:txBody>
      </p:sp>
      <p:sp>
        <p:nvSpPr>
          <p:cNvPr id="3" name="Subtitle 2"/>
          <p:cNvSpPr>
            <a:spLocks noGrp="1"/>
          </p:cNvSpPr>
          <p:nvPr>
            <p:ph type="subTitle" idx="1"/>
          </p:nvPr>
        </p:nvSpPr>
        <p:spPr/>
        <p:txBody>
          <a:bodyPr>
            <a:normAutofit/>
          </a:bodyPr>
          <a:lstStyle/>
          <a:p>
            <a:r>
              <a:rPr lang="en-US" sz="2400" dirty="0"/>
              <a:t>SRI SINTAWATI, </a:t>
            </a:r>
            <a:r>
              <a:rPr lang="en-US" sz="2400" dirty="0" err="1"/>
              <a:t>S.Sos</a:t>
            </a:r>
            <a:r>
              <a:rPr lang="en-US" sz="2400" dirty="0"/>
              <a:t>, </a:t>
            </a:r>
            <a:r>
              <a:rPr lang="en-US" sz="2400" dirty="0" err="1"/>
              <a:t>M.Si</a:t>
            </a:r>
            <a:endParaRPr lang="id-ID" sz="24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519900"/>
            <a:ext cx="7290054" cy="1540947"/>
          </a:xfrm>
        </p:spPr>
        <p:txBody>
          <a:bodyPr/>
          <a:lstStyle/>
          <a:p>
            <a:r>
              <a:rPr lang="id-ID" dirty="0"/>
              <a:t>Psikologi Sosial ?</a:t>
            </a:r>
          </a:p>
        </p:txBody>
      </p:sp>
      <p:sp>
        <p:nvSpPr>
          <p:cNvPr id="3" name="Content Placeholder 2"/>
          <p:cNvSpPr>
            <a:spLocks noGrp="1"/>
          </p:cNvSpPr>
          <p:nvPr>
            <p:ph idx="1"/>
          </p:nvPr>
        </p:nvSpPr>
        <p:spPr/>
        <p:txBody>
          <a:bodyPr>
            <a:normAutofit lnSpcReduction="10000"/>
          </a:bodyPr>
          <a:lstStyle/>
          <a:p>
            <a:pPr>
              <a:lnSpc>
                <a:spcPct val="90000"/>
              </a:lnSpc>
              <a:buNone/>
            </a:pPr>
            <a:r>
              <a:rPr lang="id-ID" sz="4000" dirty="0"/>
              <a:t>Shaw &amp; Constanto dalam Sarlito(2005):</a:t>
            </a:r>
          </a:p>
          <a:p>
            <a:pPr>
              <a:lnSpc>
                <a:spcPct val="90000"/>
              </a:lnSpc>
              <a:buNone/>
            </a:pPr>
            <a:r>
              <a:rPr lang="id-ID" sz="4000" dirty="0"/>
              <a:t>	Psikologi Sosial adalah ilmu pengetahuan yang mempelajari tingkah laku individu sebagai fungsi dari rangsangan-rangsangan</a:t>
            </a:r>
            <a:r>
              <a:rPr lang="en-US" sz="4000" dirty="0"/>
              <a:t> </a:t>
            </a:r>
            <a:r>
              <a:rPr lang="en-US" sz="4000" dirty="0" err="1"/>
              <a:t>sosial</a:t>
            </a:r>
            <a:endParaRPr lang="id-ID" sz="4000" dirty="0"/>
          </a:p>
          <a:p>
            <a:endParaRPr lang="id-ID"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339" y="188641"/>
            <a:ext cx="7765321" cy="504056"/>
          </a:xfrm>
        </p:spPr>
        <p:txBody>
          <a:bodyPr>
            <a:normAutofit fontScale="90000"/>
          </a:bodyPr>
          <a:lstStyle/>
          <a:p>
            <a:endParaRPr lang="id-ID"/>
          </a:p>
        </p:txBody>
      </p:sp>
      <p:sp>
        <p:nvSpPr>
          <p:cNvPr id="3" name="Content Placeholder 2"/>
          <p:cNvSpPr>
            <a:spLocks noGrp="1"/>
          </p:cNvSpPr>
          <p:nvPr>
            <p:ph idx="1"/>
          </p:nvPr>
        </p:nvSpPr>
        <p:spPr>
          <a:xfrm>
            <a:off x="685346" y="1124744"/>
            <a:ext cx="7765322" cy="5400600"/>
          </a:xfrm>
        </p:spPr>
        <p:txBody>
          <a:bodyPr>
            <a:normAutofit/>
          </a:bodyPr>
          <a:lstStyle/>
          <a:p>
            <a:r>
              <a:rPr lang="id-ID" sz="3200" dirty="0"/>
              <a:t>Allport</a:t>
            </a:r>
          </a:p>
          <a:p>
            <a:r>
              <a:rPr lang="id-ID" sz="3200" dirty="0"/>
              <a:t>Psikologi Sosial adalah upaya untuk memahami dan menjelaskan bagaimana pikiran, perasaaan dan perilaku individu terpengaruh oleh kehadiran orang lain   </a:t>
            </a:r>
            <a:r>
              <a:rPr lang="en-US" sz="3200" dirty="0"/>
              <a:t>        (</a:t>
            </a:r>
            <a:r>
              <a:rPr lang="id-ID" sz="3200" dirty="0"/>
              <a:t>actual</a:t>
            </a:r>
            <a:r>
              <a:rPr lang="en-US" sz="3200" dirty="0"/>
              <a:t>)</a:t>
            </a:r>
            <a:r>
              <a:rPr lang="id-ID" sz="3200" dirty="0"/>
              <a:t>, imajinasi dan tidak langsung</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a:bodyPr>
          <a:lstStyle/>
          <a:p>
            <a:r>
              <a:rPr lang="id-ID" sz="3200" dirty="0"/>
              <a:t>Barron &amp; Byrne</a:t>
            </a:r>
          </a:p>
          <a:p>
            <a:pPr>
              <a:buNone/>
            </a:pPr>
            <a:r>
              <a:rPr lang="id-ID" sz="3200" dirty="0"/>
              <a:t> Psikologi Sosial adalah bidang ilmu yang mencari pemahaman tentang asal mula dan penyebab terjadinya pikiran serta perilaku individu dalam situasi-situasi sosial tertentu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a:xfrm>
            <a:off x="685346" y="2096063"/>
            <a:ext cx="7765322" cy="4152335"/>
          </a:xfrm>
        </p:spPr>
        <p:txBody>
          <a:bodyPr>
            <a:noAutofit/>
          </a:bodyPr>
          <a:lstStyle/>
          <a:p>
            <a:r>
              <a:rPr lang="id-ID" sz="2800" dirty="0"/>
              <a:t>Studi ilmiah tentang bagaimana orang berpikir, mempengaruhi, dan berhubungan dgn orang lain. Prinsip psi sosial membantu kita memahami berbagai macam isu penting, seperti Promosi gaya hidup sehat, pengaruh media massa, saksi mata dlm tindak kejahatan, kepemimpinan, menarik konsumen, konflik SARA, dll.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7" y="0"/>
            <a:ext cx="7765321" cy="620688"/>
          </a:xfrm>
        </p:spPr>
        <p:txBody>
          <a:bodyPr/>
          <a:lstStyle/>
          <a:p>
            <a:endParaRPr lang="id-ID" dirty="0"/>
          </a:p>
        </p:txBody>
      </p:sp>
      <p:sp>
        <p:nvSpPr>
          <p:cNvPr id="3" name="Content Placeholder 2"/>
          <p:cNvSpPr>
            <a:spLocks noGrp="1"/>
          </p:cNvSpPr>
          <p:nvPr>
            <p:ph idx="1"/>
          </p:nvPr>
        </p:nvSpPr>
        <p:spPr>
          <a:xfrm>
            <a:off x="685346" y="908720"/>
            <a:ext cx="7765322" cy="5616624"/>
          </a:xfrm>
        </p:spPr>
        <p:txBody>
          <a:bodyPr>
            <a:normAutofit lnSpcReduction="10000"/>
          </a:bodyPr>
          <a:lstStyle/>
          <a:p>
            <a:pPr>
              <a:lnSpc>
                <a:spcPct val="90000"/>
              </a:lnSpc>
              <a:buNone/>
            </a:pPr>
            <a:r>
              <a:rPr lang="id-ID" sz="2800" dirty="0"/>
              <a:t>Ilmu Pengetahuan :</a:t>
            </a:r>
          </a:p>
          <a:p>
            <a:pPr>
              <a:lnSpc>
                <a:spcPct val="90000"/>
              </a:lnSpc>
              <a:buNone/>
            </a:pPr>
            <a:r>
              <a:rPr lang="id-ID" sz="2800" dirty="0"/>
              <a:t>	psikologi sosial mempelajari sutu gejala dalam kondisi-kondisi yang terkontrol</a:t>
            </a:r>
          </a:p>
          <a:p>
            <a:pPr>
              <a:lnSpc>
                <a:spcPct val="90000"/>
              </a:lnSpc>
              <a:buNone/>
            </a:pPr>
            <a:endParaRPr lang="id-ID" sz="2800" dirty="0"/>
          </a:p>
          <a:p>
            <a:pPr>
              <a:lnSpc>
                <a:spcPct val="90000"/>
              </a:lnSpc>
              <a:buNone/>
            </a:pPr>
            <a:r>
              <a:rPr lang="id-ID" sz="2800" dirty="0"/>
              <a:t>	Individu:</a:t>
            </a:r>
          </a:p>
          <a:p>
            <a:pPr>
              <a:lnSpc>
                <a:spcPct val="90000"/>
              </a:lnSpc>
              <a:buNone/>
            </a:pPr>
            <a:r>
              <a:rPr lang="id-ID" sz="2800" dirty="0"/>
              <a:t>	unit analisis adalah individu, bukan masyarakat atau budaya</a:t>
            </a:r>
          </a:p>
          <a:p>
            <a:pPr>
              <a:lnSpc>
                <a:spcPct val="90000"/>
              </a:lnSpc>
              <a:buNone/>
            </a:pPr>
            <a:endParaRPr lang="id-ID" sz="2800" dirty="0"/>
          </a:p>
          <a:p>
            <a:pPr>
              <a:lnSpc>
                <a:spcPct val="90000"/>
              </a:lnSpc>
              <a:buNone/>
            </a:pPr>
            <a:r>
              <a:rPr lang="id-ID" sz="2800" dirty="0"/>
              <a:t>	Rangsangan-rangsangan sosial</a:t>
            </a:r>
            <a:r>
              <a:rPr lang="id-ID" sz="2800" dirty="0">
                <a:solidFill>
                  <a:schemeClr val="bg2"/>
                </a:solidFill>
              </a:rPr>
              <a:t>:</a:t>
            </a:r>
          </a:p>
          <a:p>
            <a:pPr>
              <a:lnSpc>
                <a:spcPct val="90000"/>
              </a:lnSpc>
              <a:buNone/>
            </a:pPr>
            <a:r>
              <a:rPr lang="id-ID" sz="2800" dirty="0"/>
              <a:t>	manusia dan seluruh hasil karya manusia yang ada disekitar( norma-norma, kelompok sosial dan produk sosial lainnya</a:t>
            </a:r>
          </a:p>
          <a:p>
            <a:pPr>
              <a:lnSpc>
                <a:spcPct val="90000"/>
              </a:lnSpc>
              <a:buNone/>
            </a:pPr>
            <a:r>
              <a:rPr lang="id-ID" sz="2800" dirty="0"/>
              <a:t>	</a:t>
            </a:r>
          </a:p>
          <a:p>
            <a:endParaRPr lang="id-ID"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Perbedaan psikologi sosial dengan ilmu-ilmu sosial lainnya</a:t>
            </a:r>
          </a:p>
        </p:txBody>
      </p:sp>
      <p:sp>
        <p:nvSpPr>
          <p:cNvPr id="3" name="Content Placeholder 2"/>
          <p:cNvSpPr>
            <a:spLocks noGrp="1"/>
          </p:cNvSpPr>
          <p:nvPr>
            <p:ph idx="1"/>
          </p:nvPr>
        </p:nvSpPr>
        <p:spPr/>
        <p:txBody>
          <a:bodyPr>
            <a:normAutofit/>
          </a:bodyPr>
          <a:lstStyle/>
          <a:p>
            <a:r>
              <a:rPr lang="id-ID" sz="3200" dirty="0"/>
              <a:t> Antropologi: manusia sebagai sesuatu secara keseluruhan, objek formalnya adalah produk budaya manusia</a:t>
            </a:r>
          </a:p>
          <a:p>
            <a:r>
              <a:rPr lang="id-ID" sz="3200" dirty="0"/>
              <a:t> Sosiologi: mempelajari tingkah laku manusia sebagai bagian dari lingkungan yang terbatas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a:xfrm>
            <a:off x="685346" y="2096064"/>
            <a:ext cx="7765322" cy="4285264"/>
          </a:xfrm>
        </p:spPr>
        <p:txBody>
          <a:bodyPr>
            <a:normAutofit fontScale="70000" lnSpcReduction="20000"/>
          </a:bodyPr>
          <a:lstStyle/>
          <a:p>
            <a:pPr>
              <a:buNone/>
            </a:pPr>
            <a:r>
              <a:rPr lang="id-ID" dirty="0"/>
              <a:t>  </a:t>
            </a:r>
            <a:r>
              <a:rPr lang="id-ID" sz="4000" dirty="0"/>
              <a:t>Psikologi sosial: Ilmu pengetahuan yg mempelajari tingkah laku individu sebagai fungsi dari rangsang social, contoh: </a:t>
            </a:r>
            <a:endParaRPr lang="en-US" sz="4000" dirty="0"/>
          </a:p>
          <a:p>
            <a:pPr marL="857250" indent="-857250">
              <a:buAutoNum type="romanLcPeriod"/>
            </a:pPr>
            <a:r>
              <a:rPr lang="id-ID" sz="4000" dirty="0"/>
              <a:t>Sosial - proses individual: persepsi, motivasi, atribusi </a:t>
            </a:r>
            <a:endParaRPr lang="en-US" sz="4000" dirty="0"/>
          </a:p>
          <a:p>
            <a:pPr marL="0" indent="0">
              <a:buNone/>
            </a:pPr>
            <a:r>
              <a:rPr lang="en-US" sz="4000" dirty="0"/>
              <a:t> ii. </a:t>
            </a:r>
            <a:r>
              <a:rPr lang="id-ID" sz="4000" dirty="0"/>
              <a:t>Individual bersama: bahasa, sikap sosial, </a:t>
            </a:r>
            <a:endParaRPr lang="en-US" sz="4000" dirty="0"/>
          </a:p>
          <a:p>
            <a:pPr marL="0" indent="0">
              <a:buNone/>
            </a:pPr>
            <a:r>
              <a:rPr lang="id-ID" sz="4000" dirty="0"/>
              <a:t>iii. Interaksi kelompok: kepemimpinan, </a:t>
            </a:r>
            <a:r>
              <a:rPr lang="en-US" sz="4000" dirty="0"/>
              <a:t>      </a:t>
            </a:r>
            <a:r>
              <a:rPr lang="id-ID" sz="4000" dirty="0"/>
              <a:t>kerjasama, konformitas, peran,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Tingkat analisis Psikologi Sosial</a:t>
            </a:r>
          </a:p>
        </p:txBody>
      </p:sp>
      <p:sp>
        <p:nvSpPr>
          <p:cNvPr id="3" name="Content Placeholder 2"/>
          <p:cNvSpPr>
            <a:spLocks noGrp="1"/>
          </p:cNvSpPr>
          <p:nvPr>
            <p:ph idx="1"/>
          </p:nvPr>
        </p:nvSpPr>
        <p:spPr>
          <a:xfrm>
            <a:off x="685346" y="2096064"/>
            <a:ext cx="7765322" cy="4429280"/>
          </a:xfrm>
        </p:spPr>
        <p:txBody>
          <a:bodyPr>
            <a:noAutofit/>
          </a:bodyPr>
          <a:lstStyle/>
          <a:p>
            <a:r>
              <a:rPr lang="id-ID" sz="2800" dirty="0"/>
              <a:t>Intrapersonal : analisis proses psikologis di dalam diri individu thd pengalamannya dalam lingkungan sosial. </a:t>
            </a:r>
          </a:p>
          <a:p>
            <a:r>
              <a:rPr lang="id-ID" sz="2800" dirty="0"/>
              <a:t> Interpersonal &amp; Situasional : analisis dilakukan pada interaksi antar individu dalam situasi tertentu          fokus pada situasi dan kondisi yang terjadi pada individu</a:t>
            </a:r>
          </a:p>
        </p:txBody>
      </p:sp>
      <p:sp>
        <p:nvSpPr>
          <p:cNvPr id="4" name="Right Arrow 3"/>
          <p:cNvSpPr/>
          <p:nvPr/>
        </p:nvSpPr>
        <p:spPr>
          <a:xfrm>
            <a:off x="4572000" y="4941168"/>
            <a:ext cx="714380"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a:bodyPr>
          <a:lstStyle/>
          <a:p>
            <a:r>
              <a:rPr lang="id-ID" sz="2800" dirty="0"/>
              <a:t> Posisional : analisis dilakukan terhadap interaksi antarindividu dalam konteks peran dan posisi sosial (status, identitas dsb) </a:t>
            </a:r>
          </a:p>
          <a:p>
            <a:r>
              <a:rPr lang="id-ID" sz="2800" dirty="0"/>
              <a:t>Ideologis : analisis interaksi antarindividu yang berkaitan dengan keyakinan sosial dan hubungan sosial antar kelompok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Ruang Lingkup</a:t>
            </a:r>
          </a:p>
        </p:txBody>
      </p:sp>
      <p:sp>
        <p:nvSpPr>
          <p:cNvPr id="3" name="Content Placeholder 2"/>
          <p:cNvSpPr>
            <a:spLocks noGrp="1"/>
          </p:cNvSpPr>
          <p:nvPr>
            <p:ph idx="1"/>
          </p:nvPr>
        </p:nvSpPr>
        <p:spPr>
          <a:xfrm>
            <a:off x="685346" y="1628800"/>
            <a:ext cx="7765322" cy="4896544"/>
          </a:xfrm>
        </p:spPr>
        <p:txBody>
          <a:bodyPr>
            <a:noAutofit/>
          </a:bodyPr>
          <a:lstStyle/>
          <a:p>
            <a:pPr>
              <a:buNone/>
            </a:pPr>
            <a:r>
              <a:rPr lang="id-ID" sz="2400" dirty="0"/>
              <a:t>Myers :</a:t>
            </a:r>
          </a:p>
          <a:p>
            <a:pPr>
              <a:buNone/>
            </a:pPr>
            <a:r>
              <a:rPr lang="id-ID" sz="2400" dirty="0"/>
              <a:t> 1.  Pikiran sosial, yaitu meliputi bagaimana individu memahami diri sendiri dan orang lain, apa yang ia yakini, penilaian yang dibuat oleh individu, dan sikap yang dimiliki individu </a:t>
            </a:r>
          </a:p>
          <a:p>
            <a:pPr>
              <a:buNone/>
            </a:pPr>
            <a:r>
              <a:rPr lang="id-ID" sz="2400" dirty="0"/>
              <a:t>2.Pengaruh sosial, yang meliputi budaya, tekanan konformitas, persuasi, dan kelompok kelompok sosial </a:t>
            </a:r>
          </a:p>
          <a:p>
            <a:pPr>
              <a:buNone/>
            </a:pPr>
            <a:r>
              <a:rPr lang="id-ID" sz="2400" dirty="0"/>
              <a:t>3. Hubungan Sosial, yang meliputi prasangka, agresi, ketertarikan dan keintiman, serta bantuan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a:xfrm>
            <a:off x="685346" y="2096064"/>
            <a:ext cx="7765322" cy="4501288"/>
          </a:xfrm>
        </p:spPr>
        <p:txBody>
          <a:bodyPr>
            <a:normAutofit lnSpcReduction="10000"/>
          </a:bodyPr>
          <a:lstStyle/>
          <a:p>
            <a:pPr>
              <a:buNone/>
            </a:pPr>
            <a:r>
              <a:rPr lang="id-ID" dirty="0"/>
              <a:t> </a:t>
            </a:r>
            <a:r>
              <a:rPr lang="id-ID" sz="2400" dirty="0"/>
              <a:t>Shaw &amp; Constanzo :</a:t>
            </a:r>
          </a:p>
          <a:p>
            <a:pPr>
              <a:buNone/>
            </a:pPr>
            <a:r>
              <a:rPr lang="id-ID" sz="2400" dirty="0"/>
              <a:t> 1. Studi tentang pengaruh sosial terhadap proses individu, misalnya: studi tentang persepsi, motivasi proses belajar, atribusi (sifat). </a:t>
            </a:r>
          </a:p>
          <a:p>
            <a:pPr>
              <a:buNone/>
            </a:pPr>
            <a:r>
              <a:rPr lang="id-ID" sz="2400" dirty="0"/>
              <a:t>2. Studi tentang proses-proses individual bersama, seperti bahasa, sikap sosial, perilaku meniru, dan lainnya. </a:t>
            </a:r>
          </a:p>
          <a:p>
            <a:pPr>
              <a:buNone/>
            </a:pPr>
            <a:r>
              <a:rPr lang="id-ID" sz="2400" dirty="0"/>
              <a:t>3.  Studi tentang interaksi kelompok, misalnya kepemimpinan, komunikasi hubungan kekuasaan, kerjasama, persaingan, dan konflik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7" y="544287"/>
            <a:ext cx="7765321" cy="436441"/>
          </a:xfrm>
        </p:spPr>
        <p:txBody>
          <a:bodyPr>
            <a:normAutofit fontScale="90000"/>
          </a:bodyPr>
          <a:lstStyle/>
          <a:p>
            <a:endParaRPr lang="id-ID"/>
          </a:p>
        </p:txBody>
      </p:sp>
      <p:sp>
        <p:nvSpPr>
          <p:cNvPr id="3" name="Content Placeholder 2"/>
          <p:cNvSpPr>
            <a:spLocks noGrp="1"/>
          </p:cNvSpPr>
          <p:nvPr>
            <p:ph idx="1"/>
          </p:nvPr>
        </p:nvSpPr>
        <p:spPr>
          <a:xfrm>
            <a:off x="685346" y="1268760"/>
            <a:ext cx="7765322" cy="5400600"/>
          </a:xfrm>
        </p:spPr>
        <p:txBody>
          <a:bodyPr>
            <a:noAutofit/>
          </a:bodyPr>
          <a:lstStyle/>
          <a:p>
            <a:r>
              <a:rPr lang="id-ID" sz="2800" dirty="0"/>
              <a:t>Menurut Michener dan Delamater (1986) </a:t>
            </a:r>
          </a:p>
          <a:p>
            <a:pPr marL="0" indent="0">
              <a:buNone/>
            </a:pPr>
            <a:r>
              <a:rPr lang="id-ID" sz="2800" dirty="0"/>
              <a:t> 1. Pengaruh individu terhadap orang lain</a:t>
            </a:r>
          </a:p>
          <a:p>
            <a:pPr marL="0" indent="0">
              <a:buNone/>
            </a:pPr>
            <a:r>
              <a:rPr lang="id-ID" sz="2800" dirty="0"/>
              <a:t> 2. Pengaruh kelompok terhadap anggotanya</a:t>
            </a:r>
            <a:endParaRPr lang="en-US" sz="2800" dirty="0"/>
          </a:p>
          <a:p>
            <a:pPr marL="0" indent="0">
              <a:buNone/>
            </a:pPr>
            <a:r>
              <a:rPr lang="id-ID" sz="2800" dirty="0"/>
              <a:t>3. Pengaruh anggota kelompok terhadap </a:t>
            </a:r>
            <a:r>
              <a:rPr lang="en-US" sz="2800" dirty="0"/>
              <a:t>     </a:t>
            </a:r>
            <a:r>
              <a:rPr lang="id-ID" sz="2800" dirty="0"/>
              <a:t>kelompoknya </a:t>
            </a:r>
            <a:r>
              <a:rPr lang="id-ID" sz="3200" dirty="0"/>
              <a:t>sendiri</a:t>
            </a:r>
          </a:p>
          <a:p>
            <a:pPr marL="0" indent="0">
              <a:buNone/>
            </a:pPr>
            <a:r>
              <a:rPr lang="id-ID" sz="2800" dirty="0"/>
              <a:t> 4. Pengaruh kelompok terhadap kelompok lainnya.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7" y="332657"/>
            <a:ext cx="7765321" cy="216023"/>
          </a:xfrm>
        </p:spPr>
        <p:txBody>
          <a:bodyPr>
            <a:normAutofit fontScale="90000"/>
          </a:bodyPr>
          <a:lstStyle/>
          <a:p>
            <a:endParaRPr lang="id-ID" dirty="0"/>
          </a:p>
        </p:txBody>
      </p:sp>
      <p:sp>
        <p:nvSpPr>
          <p:cNvPr id="3" name="Content Placeholder 2"/>
          <p:cNvSpPr>
            <a:spLocks noGrp="1"/>
          </p:cNvSpPr>
          <p:nvPr>
            <p:ph idx="1"/>
          </p:nvPr>
        </p:nvSpPr>
        <p:spPr>
          <a:xfrm>
            <a:off x="685346" y="692696"/>
            <a:ext cx="7765322" cy="5688632"/>
          </a:xfrm>
        </p:spPr>
        <p:txBody>
          <a:bodyPr>
            <a:noAutofit/>
          </a:bodyPr>
          <a:lstStyle/>
          <a:p>
            <a:pPr>
              <a:buNone/>
            </a:pPr>
            <a:r>
              <a:rPr lang="id-ID" sz="2400" dirty="0"/>
              <a:t>  Sarlito, dkk (2009) </a:t>
            </a:r>
          </a:p>
          <a:p>
            <a:pPr>
              <a:buNone/>
            </a:pPr>
            <a:r>
              <a:rPr lang="id-ID" sz="2400" dirty="0"/>
              <a:t> • Psikologi sosial mempelajari perilaku manusia, bukan perilaku hewan karena hewan tidak mempunyai interaksi seperti yang ada pada manusia. (misalnya bahasa, norma dan sebagainya).</a:t>
            </a:r>
          </a:p>
          <a:p>
            <a:pPr>
              <a:buNone/>
            </a:pPr>
            <a:r>
              <a:rPr lang="id-ID" sz="2400" dirty="0"/>
              <a:t> • Perilaku itu haruslah yang teramati dan terukur. Bila perilaku tersebut tidak bisa teramati atau terukur, maka perilaku tersebut harus tetap terukur dan disimpulkan dengn kasat mata. </a:t>
            </a:r>
          </a:p>
          <a:p>
            <a:pPr>
              <a:buNone/>
            </a:pPr>
            <a:r>
              <a:rPr lang="id-ID" sz="2400" dirty="0"/>
              <a:t>• psikologi sosial menghubungkan aspek-aspek psikologi dari perilaku sosial dengan proses dan struktur kognitif yang lebih mendasar.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Tokoh Penting dlm Perkembangan Psikologi Sosial</a:t>
            </a:r>
          </a:p>
        </p:txBody>
      </p:sp>
      <p:sp>
        <p:nvSpPr>
          <p:cNvPr id="3" name="Content Placeholder 2"/>
          <p:cNvSpPr>
            <a:spLocks noGrp="1"/>
          </p:cNvSpPr>
          <p:nvPr>
            <p:ph idx="1"/>
          </p:nvPr>
        </p:nvSpPr>
        <p:spPr>
          <a:xfrm>
            <a:off x="685346" y="2096064"/>
            <a:ext cx="7765322" cy="4501288"/>
          </a:xfrm>
        </p:spPr>
        <p:txBody>
          <a:bodyPr>
            <a:normAutofit/>
          </a:bodyPr>
          <a:lstStyle/>
          <a:p>
            <a:r>
              <a:rPr lang="id-ID" sz="2800" dirty="0"/>
              <a:t>PLATO</a:t>
            </a:r>
          </a:p>
          <a:p>
            <a:pPr>
              <a:buNone/>
            </a:pPr>
            <a:r>
              <a:rPr lang="id-ID" sz="2800" dirty="0"/>
              <a:t>Masyarakat merupakan “refleksi dari individu/manusia perorangan” </a:t>
            </a:r>
          </a:p>
          <a:p>
            <a:pPr>
              <a:buNone/>
            </a:pPr>
            <a:r>
              <a:rPr lang="id-ID" sz="2800" dirty="0"/>
              <a:t> Masyarakat dapat mengalami keguncangan, sama halnya manusia perorangan  dapat terganggu keseimbangan jiwa yang terdiri dari tiga unsur (nafsu, semangat, intelegensia</a:t>
            </a:r>
            <a:r>
              <a:rPr lang="id-ID" dirty="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7" y="548681"/>
            <a:ext cx="7765321" cy="360040"/>
          </a:xfrm>
        </p:spPr>
        <p:txBody>
          <a:bodyPr>
            <a:normAutofit fontScale="90000"/>
          </a:bodyPr>
          <a:lstStyle/>
          <a:p>
            <a:endParaRPr lang="id-ID" dirty="0"/>
          </a:p>
        </p:txBody>
      </p:sp>
      <p:sp>
        <p:nvSpPr>
          <p:cNvPr id="3" name="Content Placeholder 2"/>
          <p:cNvSpPr>
            <a:spLocks noGrp="1"/>
          </p:cNvSpPr>
          <p:nvPr>
            <p:ph idx="1"/>
          </p:nvPr>
        </p:nvSpPr>
        <p:spPr>
          <a:xfrm>
            <a:off x="685347" y="1063114"/>
            <a:ext cx="7765322" cy="5390221"/>
          </a:xfrm>
        </p:spPr>
        <p:txBody>
          <a:bodyPr>
            <a:normAutofit/>
          </a:bodyPr>
          <a:lstStyle/>
          <a:p>
            <a:r>
              <a:rPr lang="id-ID" sz="2800" dirty="0"/>
              <a:t>ARISTOTELES</a:t>
            </a:r>
          </a:p>
          <a:p>
            <a:pPr>
              <a:buNone/>
            </a:pPr>
            <a:r>
              <a:rPr lang="id-ID" dirty="0"/>
              <a:t>   </a:t>
            </a:r>
          </a:p>
          <a:p>
            <a:pPr>
              <a:buNone/>
            </a:pPr>
            <a:r>
              <a:rPr lang="id-ID" dirty="0"/>
              <a:t>   </a:t>
            </a:r>
            <a:r>
              <a:rPr lang="id-ID" sz="3600" dirty="0"/>
              <a:t>Buku “De anima”psikologi mempelajari semua gejala hidup (tumbuhan, hewan, dan manusia) </a:t>
            </a:r>
            <a:endParaRPr lang="en-US" sz="3600" dirty="0"/>
          </a:p>
          <a:p>
            <a:pPr>
              <a:buNone/>
            </a:pPr>
            <a:r>
              <a:rPr lang="id-ID" sz="3600" dirty="0"/>
              <a:t> Ide = realitas, bentuk/wujud adalah ekspresi dari jiwa (bertentangan dengan Plato)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7" y="260649"/>
            <a:ext cx="7765321" cy="360039"/>
          </a:xfrm>
        </p:spPr>
        <p:txBody>
          <a:bodyPr>
            <a:normAutofit fontScale="90000"/>
          </a:bodyPr>
          <a:lstStyle/>
          <a:p>
            <a:endParaRPr lang="id-ID" dirty="0"/>
          </a:p>
        </p:txBody>
      </p:sp>
      <p:sp>
        <p:nvSpPr>
          <p:cNvPr id="3" name="Content Placeholder 2"/>
          <p:cNvSpPr>
            <a:spLocks noGrp="1"/>
          </p:cNvSpPr>
          <p:nvPr>
            <p:ph idx="1"/>
          </p:nvPr>
        </p:nvSpPr>
        <p:spPr>
          <a:xfrm>
            <a:off x="685346" y="836712"/>
            <a:ext cx="7765322" cy="4954488"/>
          </a:xfrm>
        </p:spPr>
        <p:txBody>
          <a:bodyPr/>
          <a:lstStyle/>
          <a:p>
            <a:r>
              <a:rPr lang="id-ID" dirty="0"/>
              <a:t> </a:t>
            </a:r>
            <a:r>
              <a:rPr lang="id-ID" sz="2800" dirty="0"/>
              <a:t>Semua benda yang ada didunia ini mempunyai dorongan untuk tumbuh dan berkembang serta mempunyai tujuan tertentu </a:t>
            </a:r>
          </a:p>
          <a:p>
            <a:r>
              <a:rPr lang="id-ID" sz="2800" dirty="0"/>
              <a:t> Manusia merupakan makhluk yang aktif memodifikasi lingkungan –baik lingkungan fisik maupun sosial– </a:t>
            </a:r>
            <a:r>
              <a:rPr lang="id-ID" sz="3200" dirty="0"/>
              <a:t>untuk</a:t>
            </a:r>
            <a:r>
              <a:rPr lang="id-ID" sz="2800" dirty="0"/>
              <a:t> kesejahteraannya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7" y="188641"/>
            <a:ext cx="7765321" cy="144015"/>
          </a:xfrm>
        </p:spPr>
        <p:txBody>
          <a:bodyPr>
            <a:normAutofit fontScale="90000"/>
          </a:bodyPr>
          <a:lstStyle/>
          <a:p>
            <a:endParaRPr lang="id-ID" dirty="0"/>
          </a:p>
        </p:txBody>
      </p:sp>
      <p:sp>
        <p:nvSpPr>
          <p:cNvPr id="3" name="Content Placeholder 2"/>
          <p:cNvSpPr>
            <a:spLocks noGrp="1"/>
          </p:cNvSpPr>
          <p:nvPr>
            <p:ph idx="1"/>
          </p:nvPr>
        </p:nvSpPr>
        <p:spPr>
          <a:xfrm>
            <a:off x="685346" y="548679"/>
            <a:ext cx="7765322" cy="6120679"/>
          </a:xfrm>
        </p:spPr>
        <p:txBody>
          <a:bodyPr>
            <a:noAutofit/>
          </a:bodyPr>
          <a:lstStyle/>
          <a:p>
            <a:r>
              <a:rPr lang="id-ID" sz="3200" dirty="0"/>
              <a:t>RENE DEESCRATES</a:t>
            </a:r>
          </a:p>
          <a:p>
            <a:r>
              <a:rPr lang="id-ID" sz="3200" dirty="0"/>
              <a:t>Teorinya Psikologi kesadaran (selfawareness) menyatakan bahwa manusia merupakan kesatuan dari dua subtansi yaitu tubuh dan jiwa</a:t>
            </a:r>
          </a:p>
          <a:p>
            <a:r>
              <a:rPr lang="id-ID" sz="3200" dirty="0"/>
              <a:t>Filsuf pertama yang menekankan kekuatan faktor internal manusia sebagai satu-satunya kekuatan yang dapat dipercaya, dibandingkan dengan faktor eksternal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a:bodyPr>
          <a:lstStyle/>
          <a:p>
            <a:endParaRPr lang="id-ID" dirty="0"/>
          </a:p>
          <a:p>
            <a:pPr>
              <a:buNone/>
            </a:pPr>
            <a:r>
              <a:rPr lang="id-ID" dirty="0"/>
              <a:t>   </a:t>
            </a:r>
            <a:r>
              <a:rPr lang="id-ID" sz="4000" dirty="0"/>
              <a:t>Descartes menjadi filsuf modern pertama yang mendefinisikan obyek studi psikologi adalah pikiran/mind</a:t>
            </a:r>
          </a:p>
          <a:p>
            <a:pPr>
              <a:buNone/>
            </a:pPr>
            <a:endParaRPr lang="id-ID" dirty="0"/>
          </a:p>
          <a:p>
            <a:pPr>
              <a:buNone/>
            </a:pPr>
            <a:endParaRPr lang="id-ID"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227111"/>
          </a:xfrm>
        </p:spPr>
        <p:txBody>
          <a:bodyPr>
            <a:normAutofit fontScale="90000"/>
          </a:bodyPr>
          <a:lstStyle/>
          <a:p>
            <a:endParaRPr lang="id-ID" dirty="0"/>
          </a:p>
        </p:txBody>
      </p:sp>
      <p:sp>
        <p:nvSpPr>
          <p:cNvPr id="3" name="Content Placeholder 2"/>
          <p:cNvSpPr>
            <a:spLocks noGrp="1"/>
          </p:cNvSpPr>
          <p:nvPr>
            <p:ph idx="1"/>
          </p:nvPr>
        </p:nvSpPr>
        <p:spPr>
          <a:xfrm>
            <a:off x="685346" y="1196752"/>
            <a:ext cx="7765322" cy="5256584"/>
          </a:xfrm>
        </p:spPr>
        <p:txBody>
          <a:bodyPr>
            <a:normAutofit/>
          </a:bodyPr>
          <a:lstStyle/>
          <a:p>
            <a:pPr marL="0" indent="0">
              <a:buNone/>
            </a:pPr>
            <a:r>
              <a:rPr lang="en-US" sz="3200" dirty="0"/>
              <a:t>   </a:t>
            </a:r>
            <a:r>
              <a:rPr lang="id-ID" sz="3200" dirty="0"/>
              <a:t>JOHN LOCKE</a:t>
            </a:r>
          </a:p>
          <a:p>
            <a:pPr marL="0" indent="0">
              <a:buNone/>
            </a:pPr>
            <a:r>
              <a:rPr lang="en-US" sz="3200" dirty="0"/>
              <a:t>    </a:t>
            </a:r>
            <a:r>
              <a:rPr lang="id-ID" sz="3200" dirty="0"/>
              <a:t>Teori “ Tabula Rasa”manusia lahir kosong, pengetahuan, tanggapan dan perasaan diperoleh dari pengalaman melalui panca indra, Manusia tidak dipengaruhi oleh faktor bawaan/keturunan tetapi karena lingkungan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004" y="403639"/>
            <a:ext cx="7765321" cy="73033"/>
          </a:xfrm>
        </p:spPr>
        <p:txBody>
          <a:bodyPr>
            <a:normAutofit fontScale="90000"/>
          </a:bodyPr>
          <a:lstStyle/>
          <a:p>
            <a:endParaRPr lang="id-ID"/>
          </a:p>
        </p:txBody>
      </p:sp>
      <p:sp>
        <p:nvSpPr>
          <p:cNvPr id="3" name="Content Placeholder 2"/>
          <p:cNvSpPr>
            <a:spLocks noGrp="1"/>
          </p:cNvSpPr>
          <p:nvPr>
            <p:ph idx="1"/>
          </p:nvPr>
        </p:nvSpPr>
        <p:spPr>
          <a:xfrm>
            <a:off x="685346" y="908720"/>
            <a:ext cx="7765322" cy="4882480"/>
          </a:xfrm>
        </p:spPr>
        <p:txBody>
          <a:bodyPr/>
          <a:lstStyle/>
          <a:p>
            <a:r>
              <a:rPr lang="id-ID" sz="3200" dirty="0"/>
              <a:t>Pengalaman : Sensations (rangsang luar) &amp; Reflections (kesadaran/pengetahuan akan pengalaman sensations)</a:t>
            </a:r>
          </a:p>
          <a:p>
            <a:r>
              <a:rPr lang="id-ID" sz="3200" dirty="0"/>
              <a:t> Proses berpikir adalah Asosiasi (gabungan atau hubungan berbagai tanggapan, ingatan dsb)</a:t>
            </a:r>
          </a:p>
          <a:p>
            <a:endParaRPr lang="id-ID"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1E686-959E-DFA0-65AC-418B7361B305}"/>
              </a:ext>
            </a:extLst>
          </p:cNvPr>
          <p:cNvSpPr>
            <a:spLocks noGrp="1"/>
          </p:cNvSpPr>
          <p:nvPr>
            <p:ph type="title"/>
          </p:nvPr>
        </p:nvSpPr>
        <p:spPr/>
        <p:txBody>
          <a:bodyPr/>
          <a:lstStyle/>
          <a:p>
            <a:endParaRPr lang="en-ID"/>
          </a:p>
        </p:txBody>
      </p:sp>
      <p:sp>
        <p:nvSpPr>
          <p:cNvPr id="3" name="Content Placeholder 2">
            <a:extLst>
              <a:ext uri="{FF2B5EF4-FFF2-40B4-BE49-F238E27FC236}">
                <a16:creationId xmlns:a16="http://schemas.microsoft.com/office/drawing/2014/main" id="{C5EBDB20-6A5E-C230-C806-F474E53D4E68}"/>
              </a:ext>
            </a:extLst>
          </p:cNvPr>
          <p:cNvSpPr>
            <a:spLocks noGrp="1"/>
          </p:cNvSpPr>
          <p:nvPr>
            <p:ph idx="1"/>
          </p:nvPr>
        </p:nvSpPr>
        <p:spPr/>
        <p:txBody>
          <a:bodyPr>
            <a:normAutofit/>
          </a:bodyPr>
          <a:lstStyle/>
          <a:p>
            <a:pPr marL="0" indent="0">
              <a:buNone/>
            </a:pPr>
            <a:endParaRPr lang="en-US" sz="3600" dirty="0">
              <a:latin typeface="Blackadder ITC" panose="04020505051007020D02" pitchFamily="82" charset="0"/>
            </a:endParaRPr>
          </a:p>
          <a:p>
            <a:pPr marL="0" indent="0" algn="ctr">
              <a:buNone/>
            </a:pPr>
            <a:r>
              <a:rPr lang="en-US" sz="7200" dirty="0">
                <a:latin typeface="Blackadder ITC" panose="04020505051007020D02" pitchFamily="82" charset="0"/>
              </a:rPr>
              <a:t>    </a:t>
            </a:r>
            <a:r>
              <a:rPr lang="en-US" sz="7200" dirty="0" err="1">
                <a:latin typeface="Blackadder ITC" panose="04020505051007020D02" pitchFamily="82" charset="0"/>
              </a:rPr>
              <a:t>Terima</a:t>
            </a:r>
            <a:r>
              <a:rPr lang="en-US" sz="7200" dirty="0">
                <a:latin typeface="Blackadder ITC" panose="04020505051007020D02" pitchFamily="82" charset="0"/>
              </a:rPr>
              <a:t> Kasih</a:t>
            </a:r>
          </a:p>
        </p:txBody>
      </p:sp>
    </p:spTree>
    <p:extLst>
      <p:ext uri="{BB962C8B-B14F-4D97-AF65-F5344CB8AC3E}">
        <p14:creationId xmlns:p14="http://schemas.microsoft.com/office/powerpoint/2010/main" val="736476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TM04033921[[fn=Damask]]</Template>
  <TotalTime>152</TotalTime>
  <Words>870</Words>
  <Application>Microsoft Office PowerPoint</Application>
  <PresentationFormat>On-screen Show (4:3)</PresentationFormat>
  <Paragraphs>71</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Blackadder ITC</vt:lpstr>
      <vt:lpstr>Bookman Old Style</vt:lpstr>
      <vt:lpstr>Calibri</vt:lpstr>
      <vt:lpstr>Rockwell</vt:lpstr>
      <vt:lpstr>Damask</vt:lpstr>
      <vt:lpstr>Pengantar Psikologi Sosial</vt:lpstr>
      <vt:lpstr>Psikologi Sosial ?</vt:lpstr>
      <vt:lpstr>PowerPoint Presentation</vt:lpstr>
      <vt:lpstr>PowerPoint Presentation</vt:lpstr>
      <vt:lpstr>PowerPoint Presentation</vt:lpstr>
      <vt:lpstr>PowerPoint Presentation</vt:lpstr>
      <vt:lpstr>Perbedaan psikologi sosial dengan ilmu-ilmu sosial lainnya</vt:lpstr>
      <vt:lpstr>PowerPoint Presentation</vt:lpstr>
      <vt:lpstr>Tingkat analisis Psikologi Sosial</vt:lpstr>
      <vt:lpstr>PowerPoint Presentation</vt:lpstr>
      <vt:lpstr>Ruang Lingkup</vt:lpstr>
      <vt:lpstr>PowerPoint Presentation</vt:lpstr>
      <vt:lpstr>PowerPoint Presentation</vt:lpstr>
      <vt:lpstr>PowerPoint Presentation</vt:lpstr>
      <vt:lpstr>Tokoh Penting dlm Perkembangan Psikologi Sosial</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Pengantar Psikologi Sosial</dc:title>
  <dc:creator>DARMAWAN</dc:creator>
  <cp:lastModifiedBy>lenovo</cp:lastModifiedBy>
  <cp:revision>13</cp:revision>
  <dcterms:created xsi:type="dcterms:W3CDTF">2023-09-25T01:28:09Z</dcterms:created>
  <dcterms:modified xsi:type="dcterms:W3CDTF">2023-09-25T22:51:23Z</dcterms:modified>
</cp:coreProperties>
</file>